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5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4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59EC-2F3D-4A5E-AEB1-698887A5336A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67926-E409-4628-BA98-7E4B7914C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78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59EC-2F3D-4A5E-AEB1-698887A5336A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67926-E409-4628-BA98-7E4B7914C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57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59EC-2F3D-4A5E-AEB1-698887A5336A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67926-E409-4628-BA98-7E4B7914C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18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59EC-2F3D-4A5E-AEB1-698887A5336A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67926-E409-4628-BA98-7E4B7914C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25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59EC-2F3D-4A5E-AEB1-698887A5336A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67926-E409-4628-BA98-7E4B7914C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7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59EC-2F3D-4A5E-AEB1-698887A5336A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67926-E409-4628-BA98-7E4B7914C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58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59EC-2F3D-4A5E-AEB1-698887A5336A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67926-E409-4628-BA98-7E4B7914C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2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59EC-2F3D-4A5E-AEB1-698887A5336A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67926-E409-4628-BA98-7E4B7914C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48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59EC-2F3D-4A5E-AEB1-698887A5336A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67926-E409-4628-BA98-7E4B7914C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68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59EC-2F3D-4A5E-AEB1-698887A5336A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67926-E409-4628-BA98-7E4B7914C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46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59EC-2F3D-4A5E-AEB1-698887A5336A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67926-E409-4628-BA98-7E4B7914C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8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259EC-2F3D-4A5E-AEB1-698887A5336A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67926-E409-4628-BA98-7E4B7914C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71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40962-017-0167-2" TargetMode="External"/><Relationship Id="rId2" Type="http://schemas.openxmlformats.org/officeDocument/2006/relationships/hyperlink" Target="https://github.com/wwarriner/casting_geometric_toolsuite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araview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rabcad.com/library/steering-column-mount-1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rabcad.com/library/steering-column-mount-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rabcad.com/library/steering-column-mount-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rabcad.com/library/steering-column-mount-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rabcad.com/library/steering-column-mount-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rabcad.com/library/steering-column-mount-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rabcad.com/library/steering-column-mount-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rabcad.com/library/steering-column-mount-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Casting Geometric </a:t>
            </a:r>
            <a:r>
              <a:rPr lang="en-US" dirty="0" err="1" smtClean="0"/>
              <a:t>Toolsuite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6858000" cy="2817812"/>
          </a:xfrm>
        </p:spPr>
        <p:txBody>
          <a:bodyPr>
            <a:normAutofit/>
          </a:bodyPr>
          <a:lstStyle/>
          <a:p>
            <a:pPr algn="l"/>
            <a:r>
              <a:rPr lang="en-US" sz="2600" dirty="0" smtClean="0"/>
              <a:t>State of the Art – 22 July 2019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Results produced using code available online at: </a:t>
            </a:r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github.com/wwarriner/casting_geometric_toolsuite</a:t>
            </a:r>
            <a:r>
              <a:rPr lang="en-US" sz="1800" dirty="0"/>
              <a:t> </a:t>
            </a:r>
            <a:r>
              <a:rPr lang="en-US" sz="1800" dirty="0" smtClean="0"/>
              <a:t>via commit tagged v0.3.0.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Please </a:t>
            </a:r>
            <a:r>
              <a:rPr lang="en-US" sz="1800" dirty="0"/>
              <a:t>cite </a:t>
            </a: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doi.org/10.1007/s40962-017-0167-2</a:t>
            </a:r>
            <a:endParaRPr lang="en-US" sz="18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Visualizations courtesy of </a:t>
            </a:r>
            <a:r>
              <a:rPr lang="en-US" sz="1800" dirty="0" err="1" smtClean="0"/>
              <a:t>ParaView</a:t>
            </a:r>
            <a:r>
              <a:rPr lang="en-US" sz="1800" dirty="0" smtClean="0"/>
              <a:t> (</a:t>
            </a:r>
            <a:r>
              <a:rPr lang="en-US" sz="1800" dirty="0">
                <a:hlinkClick r:id="rId4"/>
              </a:rPr>
              <a:t>https://www.paraview.org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17566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demonstration</a:t>
            </a:r>
            <a:endParaRPr lang="en-US" dirty="0"/>
          </a:p>
        </p:txBody>
      </p:sp>
      <p:pic>
        <p:nvPicPr>
          <p:cNvPr id="7" name="ParaView5.4.164-bit2019-07-1904_08_01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238" y="1825625"/>
            <a:ext cx="7881937" cy="4351338"/>
          </a:xfrm>
        </p:spPr>
      </p:pic>
    </p:spTree>
    <p:extLst>
      <p:ext uri="{BB962C8B-B14F-4D97-AF65-F5344CB8AC3E}">
        <p14:creationId xmlns:p14="http://schemas.microsoft.com/office/powerpoint/2010/main" val="252267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geometry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10705"/>
            <a:ext cx="3886200" cy="3981178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6" y="1827873"/>
            <a:ext cx="1859763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6" y="4163083"/>
            <a:ext cx="2226463" cy="182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486" y="1827873"/>
            <a:ext cx="1579864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8650" y="5991883"/>
            <a:ext cx="367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Steering column mount</a:t>
            </a:r>
          </a:p>
          <a:p>
            <a:r>
              <a:rPr lang="en-US" sz="1200" dirty="0" smtClean="0"/>
              <a:t>(</a:t>
            </a:r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grabcad.com/library/steering-column-mount-1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34165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Cavity thin wall regions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010705"/>
            <a:ext cx="3886200" cy="3981178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10705"/>
            <a:ext cx="3886200" cy="39811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8650" y="5991883"/>
            <a:ext cx="367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Steering column mount</a:t>
            </a:r>
          </a:p>
          <a:p>
            <a:r>
              <a:rPr lang="en-US" sz="1200" dirty="0" smtClean="0"/>
              <a:t>(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grabcad.com/library/steering-column-mount-1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46211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Mold thin wall regions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10705"/>
            <a:ext cx="3886200" cy="398117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010705"/>
            <a:ext cx="3886200" cy="3981178"/>
          </a:xfrm>
        </p:spPr>
      </p:pic>
      <p:sp>
        <p:nvSpPr>
          <p:cNvPr id="7" name="TextBox 6"/>
          <p:cNvSpPr txBox="1"/>
          <p:nvPr/>
        </p:nvSpPr>
        <p:spPr>
          <a:xfrm>
            <a:off x="628650" y="5991883"/>
            <a:ext cx="367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Steering column mount</a:t>
            </a:r>
          </a:p>
          <a:p>
            <a:r>
              <a:rPr lang="en-US" sz="1200" dirty="0" smtClean="0"/>
              <a:t>(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grabcad.com/library/steering-column-mount-1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49973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Undercuts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10705"/>
            <a:ext cx="3886200" cy="3981178"/>
          </a:xfrm>
        </p:spPr>
      </p:pic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010705"/>
            <a:ext cx="3886200" cy="3981178"/>
          </a:xfrm>
        </p:spPr>
      </p:pic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6572250" y="1266825"/>
            <a:ext cx="0" cy="7438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</p:cNvCxnSpPr>
          <p:nvPr/>
        </p:nvCxnSpPr>
        <p:spPr>
          <a:xfrm>
            <a:off x="6572250" y="5991883"/>
            <a:ext cx="0" cy="6660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00850" y="1266825"/>
            <a:ext cx="113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Parting direction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8650" y="5991883"/>
            <a:ext cx="367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Steering column mount</a:t>
            </a:r>
          </a:p>
          <a:p>
            <a:r>
              <a:rPr lang="en-US" sz="1200" dirty="0" smtClean="0"/>
              <a:t>(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grabcad.com/library/steering-column-mount-1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92948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Line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10705"/>
            <a:ext cx="3886200" cy="398117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010705"/>
            <a:ext cx="3886200" cy="3981178"/>
          </a:xfrm>
        </p:spPr>
      </p:pic>
      <p:cxnSp>
        <p:nvCxnSpPr>
          <p:cNvPr id="8" name="Straight Arrow Connector 7"/>
          <p:cNvCxnSpPr/>
          <p:nvPr/>
        </p:nvCxnSpPr>
        <p:spPr>
          <a:xfrm flipV="1">
            <a:off x="5029200" y="5295900"/>
            <a:ext cx="171450" cy="6959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22417" y="5991883"/>
            <a:ext cx="209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Flattest (optimal) parting line in black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00850" y="5068553"/>
            <a:ext cx="1769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Most-extreme set of parting lines in orange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572250" y="1266825"/>
            <a:ext cx="0" cy="7438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72250" y="5991883"/>
            <a:ext cx="0" cy="6660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00850" y="1266825"/>
            <a:ext cx="113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Parting direction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8650" y="5991883"/>
            <a:ext cx="367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Steering column mount</a:t>
            </a:r>
          </a:p>
          <a:p>
            <a:r>
              <a:rPr lang="en-US" sz="1200" dirty="0" smtClean="0"/>
              <a:t>(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grabcad.com/library/steering-column-mount-1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52693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Hotspots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10705"/>
            <a:ext cx="3886200" cy="398117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010705"/>
            <a:ext cx="3886200" cy="3981178"/>
          </a:xfrm>
        </p:spPr>
      </p:pic>
      <p:sp>
        <p:nvSpPr>
          <p:cNvPr id="7" name="TextBox 6"/>
          <p:cNvSpPr txBox="1"/>
          <p:nvPr/>
        </p:nvSpPr>
        <p:spPr>
          <a:xfrm>
            <a:off x="4629150" y="5991883"/>
            <a:ext cx="421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Note these hotspots are geometry-based, not physics-based. We can do physics-based, but the computation time is a little on the long side (~20 times as long)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28650" y="5991883"/>
            <a:ext cx="367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Steering column mount</a:t>
            </a:r>
          </a:p>
          <a:p>
            <a:r>
              <a:rPr lang="en-US" sz="1200" dirty="0" smtClean="0"/>
              <a:t>(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grabcad.com/library/steering-column-mount-1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7820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Isolated sections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10705"/>
            <a:ext cx="3886200" cy="3981178"/>
          </a:xfrm>
        </p:spPr>
      </p:pic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010705"/>
            <a:ext cx="3886200" cy="3981178"/>
          </a:xfrm>
        </p:spPr>
      </p:pic>
      <p:sp>
        <p:nvSpPr>
          <p:cNvPr id="10" name="TextBox 9"/>
          <p:cNvSpPr txBox="1"/>
          <p:nvPr/>
        </p:nvSpPr>
        <p:spPr>
          <a:xfrm>
            <a:off x="4629150" y="5991883"/>
            <a:ext cx="4219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Isolated sections each have one isolated hotspot or melt. The boundaries between sections indicate where the casting will divide into isolated melts. Note this is based on the geometric hotspots.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28650" y="5991883"/>
            <a:ext cx="367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Steering column mount</a:t>
            </a:r>
          </a:p>
          <a:p>
            <a:r>
              <a:rPr lang="en-US" sz="1200" dirty="0" smtClean="0"/>
              <a:t>(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grabcad.com/library/steering-column-mount-1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1622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Isolated sections + hotspots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10705"/>
            <a:ext cx="3886200" cy="398117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010705"/>
            <a:ext cx="3886200" cy="3981178"/>
          </a:xfrm>
        </p:spPr>
      </p:pic>
      <p:sp>
        <p:nvSpPr>
          <p:cNvPr id="9" name="TextBox 8"/>
          <p:cNvSpPr txBox="1"/>
          <p:nvPr/>
        </p:nvSpPr>
        <p:spPr>
          <a:xfrm>
            <a:off x="4629150" y="5991883"/>
            <a:ext cx="4219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Isolated sections each have one isolated hotspot or melt. The boundaries between sections indicate where the casting will divide into isolated melts. Note this is based on the geometric hotspots.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28650" y="5991883"/>
            <a:ext cx="367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Steering column mount</a:t>
            </a:r>
          </a:p>
          <a:p>
            <a:r>
              <a:rPr lang="en-US" sz="1200" dirty="0" smtClean="0"/>
              <a:t>(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grabcad.com/library/steering-column-mount-1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1447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243</Words>
  <Application>Microsoft Office PowerPoint</Application>
  <PresentationFormat>On-screen Show (4:3)</PresentationFormat>
  <Paragraphs>37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Casting Geometric Toolsuite</vt:lpstr>
      <vt:lpstr>Demonstration geometry</vt:lpstr>
      <vt:lpstr>Cavity thin wall regions</vt:lpstr>
      <vt:lpstr>Mold thin wall regions</vt:lpstr>
      <vt:lpstr>Undercuts</vt:lpstr>
      <vt:lpstr>Parting Line</vt:lpstr>
      <vt:lpstr>Hotspots</vt:lpstr>
      <vt:lpstr>Isolated sections</vt:lpstr>
      <vt:lpstr>Isolated sections + hotspots</vt:lpstr>
      <vt:lpstr>Video demonstration</vt:lpstr>
    </vt:vector>
  </TitlesOfParts>
  <Company>UAB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Warriner, William Ellis</dc:creator>
  <cp:lastModifiedBy>Warriner, William Ellis</cp:lastModifiedBy>
  <cp:revision>7</cp:revision>
  <dcterms:created xsi:type="dcterms:W3CDTF">2019-07-22T16:54:41Z</dcterms:created>
  <dcterms:modified xsi:type="dcterms:W3CDTF">2019-07-22T18:09:15Z</dcterms:modified>
</cp:coreProperties>
</file>